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69" r:id="rId2"/>
    <p:sldId id="491" r:id="rId3"/>
    <p:sldId id="572" r:id="rId4"/>
    <p:sldId id="574" r:id="rId5"/>
    <p:sldId id="601" r:id="rId6"/>
    <p:sldId id="607" r:id="rId7"/>
    <p:sldId id="608" r:id="rId8"/>
    <p:sldId id="609" r:id="rId9"/>
    <p:sldId id="610" r:id="rId10"/>
    <p:sldId id="611" r:id="rId11"/>
    <p:sldId id="612" r:id="rId12"/>
    <p:sldId id="573" r:id="rId13"/>
    <p:sldId id="585" r:id="rId14"/>
    <p:sldId id="584" r:id="rId15"/>
    <p:sldId id="586" r:id="rId16"/>
    <p:sldId id="587" r:id="rId17"/>
    <p:sldId id="588" r:id="rId18"/>
    <p:sldId id="589" r:id="rId19"/>
    <p:sldId id="591" r:id="rId20"/>
    <p:sldId id="592" r:id="rId21"/>
    <p:sldId id="593" r:id="rId22"/>
    <p:sldId id="594" r:id="rId23"/>
    <p:sldId id="595" r:id="rId24"/>
    <p:sldId id="596" r:id="rId25"/>
    <p:sldId id="576" r:id="rId26"/>
    <p:sldId id="577" r:id="rId27"/>
    <p:sldId id="578" r:id="rId28"/>
    <p:sldId id="690" r:id="rId29"/>
    <p:sldId id="686" r:id="rId30"/>
    <p:sldId id="687" r:id="rId31"/>
    <p:sldId id="688" r:id="rId32"/>
    <p:sldId id="689" r:id="rId33"/>
    <p:sldId id="603" r:id="rId34"/>
    <p:sldId id="604" r:id="rId35"/>
    <p:sldId id="682" r:id="rId36"/>
    <p:sldId id="691" r:id="rId37"/>
    <p:sldId id="624" r:id="rId38"/>
    <p:sldId id="625" r:id="rId39"/>
    <p:sldId id="579" r:id="rId40"/>
    <p:sldId id="580" r:id="rId41"/>
    <p:sldId id="581" r:id="rId42"/>
    <p:sldId id="620" r:id="rId43"/>
    <p:sldId id="621" r:id="rId44"/>
    <p:sldId id="622" r:id="rId45"/>
    <p:sldId id="683" r:id="rId46"/>
    <p:sldId id="582" r:id="rId47"/>
    <p:sldId id="613" r:id="rId48"/>
    <p:sldId id="614" r:id="rId49"/>
    <p:sldId id="615" r:id="rId50"/>
    <p:sldId id="616" r:id="rId51"/>
    <p:sldId id="617" r:id="rId52"/>
    <p:sldId id="680" r:id="rId53"/>
    <p:sldId id="681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263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2794" y="713233"/>
            <a:ext cx="5023292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71718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5021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66557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45824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054437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117" y="0"/>
            <a:ext cx="6703907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g object 17"/>
          <p:cNvSpPr/>
          <p:nvPr/>
        </p:nvSpPr>
        <p:spPr>
          <a:xfrm>
            <a:off x="6096001" y="6397624"/>
            <a:ext cx="6094307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865784" y="365126"/>
            <a:ext cx="1833033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2813" y="713233"/>
            <a:ext cx="87376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7940" y="1392429"/>
            <a:ext cx="1083612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36359" y="6556594"/>
            <a:ext cx="4972472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7914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li.org/downloads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tract.me/" TargetMode="External"/><Relationship Id="rId2" Type="http://schemas.openxmlformats.org/officeDocument/2006/relationships/hyperlink" Target="https://www.7-zip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zyzip.com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3302" y="0"/>
            <a:ext cx="4099560" cy="2471420"/>
          </a:xfrm>
          <a:custGeom>
            <a:avLst/>
            <a:gdLst/>
            <a:ahLst/>
            <a:cxnLst/>
            <a:rect l="l" t="t" r="r" b="b"/>
            <a:pathLst>
              <a:path w="4099559" h="2471420">
                <a:moveTo>
                  <a:pt x="0" y="2471178"/>
                </a:moveTo>
                <a:lnTo>
                  <a:pt x="4099387" y="2471178"/>
                </a:lnTo>
                <a:lnTo>
                  <a:pt x="4099387" y="0"/>
                </a:lnTo>
                <a:lnTo>
                  <a:pt x="0" y="0"/>
                </a:lnTo>
                <a:lnTo>
                  <a:pt x="0" y="2471178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24000" y="0"/>
            <a:ext cx="9144000" cy="6858000"/>
            <a:chOff x="0" y="0"/>
            <a:chExt cx="9144000" cy="6858000"/>
          </a:xfrm>
        </p:grpSpPr>
        <p:sp>
          <p:nvSpPr>
            <p:cNvPr id="4" name="object 4"/>
            <p:cNvSpPr/>
            <p:nvPr/>
          </p:nvSpPr>
          <p:spPr>
            <a:xfrm>
              <a:off x="4569302" y="3427640"/>
              <a:ext cx="4575175" cy="3430904"/>
            </a:xfrm>
            <a:custGeom>
              <a:avLst/>
              <a:gdLst/>
              <a:ahLst/>
              <a:cxnLst/>
              <a:rect l="l" t="t" r="r" b="b"/>
              <a:pathLst>
                <a:path w="4575175" h="3430904">
                  <a:moveTo>
                    <a:pt x="4099388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4574697" y="3430358"/>
                  </a:lnTo>
                  <a:lnTo>
                    <a:pt x="4574697" y="475424"/>
                  </a:lnTo>
                  <a:lnTo>
                    <a:pt x="4099388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569460" cy="3427729"/>
            </a:xfrm>
            <a:custGeom>
              <a:avLst/>
              <a:gdLst/>
              <a:ahLst/>
              <a:cxnLst/>
              <a:rect l="l" t="t" r="r" b="b"/>
              <a:pathLst>
                <a:path w="4569460" h="3427729">
                  <a:moveTo>
                    <a:pt x="4569010" y="0"/>
                  </a:moveTo>
                  <a:lnTo>
                    <a:pt x="0" y="0"/>
                  </a:lnTo>
                  <a:lnTo>
                    <a:pt x="0" y="3427641"/>
                  </a:lnTo>
                  <a:lnTo>
                    <a:pt x="4569010" y="3427641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F4F1ED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7640"/>
              <a:ext cx="5044440" cy="3430904"/>
            </a:xfrm>
            <a:custGeom>
              <a:avLst/>
              <a:gdLst/>
              <a:ahLst/>
              <a:cxnLst/>
              <a:rect l="l" t="t" r="r" b="b"/>
              <a:pathLst>
                <a:path w="5044440" h="3430904">
                  <a:moveTo>
                    <a:pt x="4569010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5044332" y="3430358"/>
                  </a:lnTo>
                  <a:lnTo>
                    <a:pt x="5044332" y="475424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E8E3DB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1257" y="6092825"/>
              <a:ext cx="1374019" cy="48418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57070" y="296210"/>
            <a:ext cx="4178300" cy="5793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800" dirty="0"/>
              <a:t>Preparation for Lab 2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475865" y="4290060"/>
            <a:ext cx="89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kern="0" dirty="0">
                <a:solidFill>
                  <a:srgbClr val="3D3935"/>
                </a:solidFill>
                <a:latin typeface="Arial"/>
                <a:cs typeface="Arial"/>
              </a:rPr>
              <a:t>Week</a:t>
            </a:r>
            <a:r>
              <a:rPr sz="2000" b="1" kern="0" spc="-7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lang="en-US" sz="2000" b="1" kern="0" spc="-50" dirty="0">
                <a:solidFill>
                  <a:srgbClr val="3D3935"/>
                </a:solidFill>
                <a:latin typeface="Arial"/>
                <a:cs typeface="Arial"/>
              </a:rPr>
              <a:t>4</a:t>
            </a:r>
            <a:endParaRPr sz="20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75864" y="5213191"/>
            <a:ext cx="1623060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Semester</a:t>
            </a:r>
            <a:r>
              <a:rPr sz="1600" kern="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1,</a:t>
            </a:r>
            <a:r>
              <a:rPr sz="1600" kern="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spc="-20" dirty="0">
                <a:solidFill>
                  <a:srgbClr val="3D3935"/>
                </a:solidFill>
                <a:latin typeface="Arial"/>
                <a:cs typeface="Arial"/>
              </a:rPr>
              <a:t>202</a:t>
            </a:r>
            <a:r>
              <a:rPr lang="en-US" sz="1600" kern="0" spc="-20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E587F2C4-55DF-CBF9-0BB9-6FD7B20E0ABC}"/>
              </a:ext>
            </a:extLst>
          </p:cNvPr>
          <p:cNvSpPr txBox="1"/>
          <p:nvPr/>
        </p:nvSpPr>
        <p:spPr>
          <a:xfrm>
            <a:off x="2475865" y="5553208"/>
            <a:ext cx="2021915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lang="en-US" sz="1600" kern="0" dirty="0">
                <a:solidFill>
                  <a:srgbClr val="3D3935"/>
                </a:solidFill>
                <a:latin typeface="Arial"/>
                <a:cs typeface="Arial"/>
              </a:rPr>
              <a:t>Dr. Farshid Keivanian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E9253-FD11-0CF3-EE50-D34DF5438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2891FD3-A0F2-07A5-6FD2-472935FBB0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5B42A-C26B-B6C8-6EB0-CD9EEF4606B4}"/>
              </a:ext>
            </a:extLst>
          </p:cNvPr>
          <p:cNvSpPr txBox="1"/>
          <p:nvPr/>
        </p:nvSpPr>
        <p:spPr>
          <a:xfrm>
            <a:off x="0" y="1032387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How Do VirtualBox and Kali Linux Work Together?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VirtualBox is the software that runs Kali Linux as a virtual machine.</a:t>
            </a:r>
            <a:br>
              <a:rPr lang="en-US" sz="2800" dirty="0"/>
            </a:br>
            <a:r>
              <a:rPr lang="en-US" sz="2800" dirty="0"/>
              <a:t>Here’s the relationship step-by-step: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We install VirtualBox on Windows.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This gives us the ability to create virtual computers.</a:t>
            </a:r>
          </a:p>
        </p:txBody>
      </p:sp>
    </p:spTree>
    <p:extLst>
      <p:ext uri="{BB962C8B-B14F-4D97-AF65-F5344CB8AC3E}">
        <p14:creationId xmlns:p14="http://schemas.microsoft.com/office/powerpoint/2010/main" val="170015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F2133-A215-9874-656F-9C0D35F41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F3F7C35-B0E4-DBCE-4E14-05F689DFEB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8F6B-BA61-67D6-4754-80F2BB4A1BAD}"/>
              </a:ext>
            </a:extLst>
          </p:cNvPr>
          <p:cNvSpPr txBox="1"/>
          <p:nvPr/>
        </p:nvSpPr>
        <p:spPr>
          <a:xfrm>
            <a:off x="0" y="103238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/>
              <a:t>We download and install Kali Linux inside VirtualBox.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 of installing it directly on our computer, we install it inside a </a:t>
            </a:r>
            <a:r>
              <a:rPr lang="en-US" sz="2800" b="1" dirty="0"/>
              <a:t>virtual machine</a:t>
            </a:r>
            <a:r>
              <a:rPr lang="en-US" sz="2800" dirty="0"/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b="1" dirty="0"/>
              <a:t>Now, we can use Kali Linux within VirtualBox.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We can open VirtualBox → Start Kali Linux → Use it without affecting our Windows system.</a:t>
            </a:r>
          </a:p>
        </p:txBody>
      </p:sp>
    </p:spTree>
    <p:extLst>
      <p:ext uri="{BB962C8B-B14F-4D97-AF65-F5344CB8AC3E}">
        <p14:creationId xmlns:p14="http://schemas.microsoft.com/office/powerpoint/2010/main" val="2278171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F89B9-E14A-7FC9-6B10-1C83ED486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C3EB4E-3DE8-39AE-D617-6B561590E4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7" t="7594" r="597" b="15948"/>
          <a:stretch/>
        </p:blipFill>
        <p:spPr>
          <a:xfrm>
            <a:off x="5899355" y="322264"/>
            <a:ext cx="6219908" cy="2707333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D92A4B66-A958-0B8D-3889-AEA298C86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6F5DBC-2E2D-A903-180D-F2F47735DF2C}"/>
              </a:ext>
            </a:extLst>
          </p:cNvPr>
          <p:cNvSpPr txBox="1"/>
          <p:nvPr/>
        </p:nvSpPr>
        <p:spPr>
          <a:xfrm>
            <a:off x="0" y="520836"/>
            <a:ext cx="8200103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Installing VirtualBox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Follow these steps to install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Download VirtualBox</a:t>
            </a:r>
            <a:r>
              <a:rPr lang="en-US" sz="2800" dirty="0"/>
              <a:t> from the </a:t>
            </a:r>
            <a:br>
              <a:rPr lang="en-US" sz="2800" dirty="0"/>
            </a:br>
            <a:r>
              <a:rPr lang="en-US" sz="2800" dirty="0"/>
              <a:t>official website: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https://www.virtualbox.org/wiki/Downloads</a:t>
            </a:r>
            <a:r>
              <a:rPr lang="en-US" sz="2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4CF5C-987B-AD90-D47E-D79A78FBF312}"/>
              </a:ext>
            </a:extLst>
          </p:cNvPr>
          <p:cNvSpPr txBox="1"/>
          <p:nvPr/>
        </p:nvSpPr>
        <p:spPr>
          <a:xfrm>
            <a:off x="72736" y="3924893"/>
            <a:ext cx="12046527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 should choose the </a:t>
            </a:r>
            <a:r>
              <a:rPr lang="en-US" sz="2800" b="1" dirty="0"/>
              <a:t>"Windows hosts"</a:t>
            </a:r>
            <a:r>
              <a:rPr lang="en-US" sz="2800" dirty="0"/>
              <a:t> option if we are installing VirtualBox on a </a:t>
            </a:r>
            <a:r>
              <a:rPr lang="en-US" sz="2800" b="1" dirty="0"/>
              <a:t>Windows machine</a:t>
            </a:r>
            <a:r>
              <a:rPr lang="en-US" sz="2800" dirty="0"/>
              <a:t>. If we are using </a:t>
            </a:r>
            <a:r>
              <a:rPr lang="en-US" sz="2800" b="1" dirty="0"/>
              <a:t>macOS</a:t>
            </a:r>
            <a:r>
              <a:rPr lang="en-US" sz="2800" dirty="0"/>
              <a:t>, we choose either </a:t>
            </a:r>
            <a:r>
              <a:rPr lang="en-US" sz="2800" b="1" dirty="0"/>
              <a:t>"macOS / Intel hosts"</a:t>
            </a:r>
            <a:r>
              <a:rPr lang="en-US" sz="2800" dirty="0"/>
              <a:t> or </a:t>
            </a:r>
            <a:r>
              <a:rPr lang="en-US" sz="2800" b="1" dirty="0"/>
              <a:t>"macOS / Apple Silicon hosts"</a:t>
            </a:r>
            <a:r>
              <a:rPr lang="en-US" sz="2800" dirty="0"/>
              <a:t>, depending on our system.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For Linux users, we select </a:t>
            </a:r>
            <a:r>
              <a:rPr lang="en-US" sz="2800" b="1" dirty="0"/>
              <a:t>"Linux distributions"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5774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0F63-AA5C-0978-D5C2-03353D257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B0402CA-24EA-6503-CD3E-E4819ADD83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3A64E1-DBE4-7884-BF06-985CAC9D5CB4}"/>
              </a:ext>
            </a:extLst>
          </p:cNvPr>
          <p:cNvSpPr txBox="1"/>
          <p:nvPr/>
        </p:nvSpPr>
        <p:spPr>
          <a:xfrm>
            <a:off x="0" y="520836"/>
            <a:ext cx="6947065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2. Once downloaded, </a:t>
            </a:r>
            <a:r>
              <a:rPr lang="en-US" sz="2800" b="1" dirty="0"/>
              <a:t>locate</a:t>
            </a:r>
            <a:r>
              <a:rPr lang="en-US" sz="2800" dirty="0"/>
              <a:t> the installation file on your computer and double-click to start the installation (Run as Administrator)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50726-D09D-4689-5255-B9DD2361A3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07" t="14546" r="70487" b="61930"/>
          <a:stretch/>
        </p:blipFill>
        <p:spPr>
          <a:xfrm>
            <a:off x="7411688" y="555428"/>
            <a:ext cx="4780312" cy="574714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513792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F7659-0A97-E5C2-39BE-D0A61CB84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256D824-3C96-EE5B-ED8A-7CDF5A363C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E0364-73F9-F02F-357A-73D46B0B684E}"/>
              </a:ext>
            </a:extLst>
          </p:cNvPr>
          <p:cNvSpPr txBox="1"/>
          <p:nvPr/>
        </p:nvSpPr>
        <p:spPr>
          <a:xfrm>
            <a:off x="0" y="818157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3.  Click on Next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BDC8E-5E12-1D31-5E46-57D75789FC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701" t="23896" r="34059" b="30562"/>
          <a:stretch/>
        </p:blipFill>
        <p:spPr>
          <a:xfrm>
            <a:off x="4542503" y="780002"/>
            <a:ext cx="7649497" cy="607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65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D43CA-3361-6167-6C82-95A7F6F9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7A97F53-65CF-706F-E610-B5BF270062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AC7097-4610-9004-8A0B-4246F481E006}"/>
              </a:ext>
            </a:extLst>
          </p:cNvPr>
          <p:cNvSpPr txBox="1"/>
          <p:nvPr/>
        </p:nvSpPr>
        <p:spPr>
          <a:xfrm>
            <a:off x="0" y="818157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4.  Accept &amp; Click on 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50E38-3D53-5DB7-A17E-6DEA223AC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069" r="33863" b="31514"/>
          <a:stretch/>
        </p:blipFill>
        <p:spPr>
          <a:xfrm>
            <a:off x="4595751" y="1042708"/>
            <a:ext cx="7596249" cy="590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62C1F-5D42-EA47-3A75-F41DC915B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3421423-CEAD-DE33-6157-AB006A06BC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5EB48-2738-E984-1745-769399A0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3" t="24415" r="34058" b="30216"/>
          <a:stretch/>
        </p:blipFill>
        <p:spPr>
          <a:xfrm>
            <a:off x="5998418" y="1092531"/>
            <a:ext cx="6193582" cy="4947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F086DC-2B77-8E5D-8C51-CA8FF30FE0ED}"/>
              </a:ext>
            </a:extLst>
          </p:cNvPr>
          <p:cNvSpPr txBox="1"/>
          <p:nvPr/>
        </p:nvSpPr>
        <p:spPr>
          <a:xfrm>
            <a:off x="0" y="954304"/>
            <a:ext cx="5998418" cy="4649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Application</a:t>
            </a:r>
            <a:r>
              <a:rPr lang="en-US" sz="2500" dirty="0"/>
              <a:t> (Mandatory for installation)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USB Support</a:t>
            </a:r>
            <a:r>
              <a:rPr lang="en-US" sz="2500" dirty="0"/>
              <a:t> (Recommended for USB device compatibility)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Networking</a:t>
            </a:r>
            <a:r>
              <a:rPr lang="en-US" sz="2500" dirty="0"/>
              <a:t> (Includes Bridged Networking, Host-Only Networking, and other network features—recommended to keep)</a:t>
            </a:r>
          </a:p>
        </p:txBody>
      </p:sp>
    </p:spTree>
    <p:extLst>
      <p:ext uri="{BB962C8B-B14F-4D97-AF65-F5344CB8AC3E}">
        <p14:creationId xmlns:p14="http://schemas.microsoft.com/office/powerpoint/2010/main" val="3570657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86167-0BBB-828D-AA97-504D901AC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8C700FD-955D-B331-8D98-4FCFE4AE0D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FADF97-DE8E-3595-7176-2DADCD0301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3" t="24415" r="34058" b="30216"/>
          <a:stretch/>
        </p:blipFill>
        <p:spPr>
          <a:xfrm>
            <a:off x="5998418" y="1092531"/>
            <a:ext cx="6193582" cy="4947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1B6EE-6D3E-0657-4658-F0CE4D9593A7}"/>
              </a:ext>
            </a:extLst>
          </p:cNvPr>
          <p:cNvSpPr txBox="1"/>
          <p:nvPr/>
        </p:nvSpPr>
        <p:spPr>
          <a:xfrm>
            <a:off x="0" y="918678"/>
            <a:ext cx="5998418" cy="1763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Python Support</a:t>
            </a:r>
            <a:r>
              <a:rPr lang="en-US" sz="2500" dirty="0"/>
              <a:t> (Optional, but useful if you plan to run automation scripts)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47549-701F-8617-0794-AA98AF5E5C95}"/>
              </a:ext>
            </a:extLst>
          </p:cNvPr>
          <p:cNvSpPr txBox="1"/>
          <p:nvPr/>
        </p:nvSpPr>
        <p:spPr>
          <a:xfrm>
            <a:off x="0" y="2682622"/>
            <a:ext cx="599841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5.  Keep the default options</a:t>
            </a:r>
            <a:br>
              <a:rPr lang="en-US" sz="2800" dirty="0"/>
            </a:br>
            <a:r>
              <a:rPr lang="en-US" sz="2800" dirty="0"/>
              <a:t>selected &amp; proceed with the installation</a:t>
            </a:r>
          </a:p>
        </p:txBody>
      </p:sp>
    </p:spTree>
    <p:extLst>
      <p:ext uri="{BB962C8B-B14F-4D97-AF65-F5344CB8AC3E}">
        <p14:creationId xmlns:p14="http://schemas.microsoft.com/office/powerpoint/2010/main" val="2474324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5EAA6-BE6D-DBA9-3C10-B7BEFFFC1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D945CF9-0F95-B65E-F278-5C4D8A2CF3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5652A0-C132-F87F-D585-0F4A0252936A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Click on Next &amp; Yes</a:t>
            </a:r>
            <a:endParaRPr lang="en-US"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72C18-0C31-EB0E-E0E3-815C740921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589" r="34253" b="30389"/>
          <a:stretch/>
        </p:blipFill>
        <p:spPr>
          <a:xfrm>
            <a:off x="4100053" y="404299"/>
            <a:ext cx="8091948" cy="645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4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E9EA7-2E95-190D-6A29-34BD03B7C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FB9495A-AF3D-FA6B-471D-697E27E54A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15B36-96D9-0D87-2C0B-8943E259CA4A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Next</a:t>
            </a:r>
            <a:endParaRPr lang="en-US" sz="2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AF947-C337-D9B8-0BB3-01A746D803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091" t="24589" r="34156" b="30389"/>
          <a:stretch/>
        </p:blipFill>
        <p:spPr>
          <a:xfrm>
            <a:off x="4168767" y="459099"/>
            <a:ext cx="8023234" cy="63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911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C4AC3-FC57-1EB8-2532-07B437F8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A079D-E82D-A762-C514-C7FE0BD7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376" b="8571"/>
          <a:stretch/>
        </p:blipFill>
        <p:spPr>
          <a:xfrm>
            <a:off x="1116890" y="1557657"/>
            <a:ext cx="9958220" cy="53003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D16769-DF6C-F7E8-EEE9-324782388340}"/>
              </a:ext>
            </a:extLst>
          </p:cNvPr>
          <p:cNvSpPr txBox="1"/>
          <p:nvPr/>
        </p:nvSpPr>
        <p:spPr>
          <a:xfrm>
            <a:off x="0" y="885806"/>
            <a:ext cx="121919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kern="0" dirty="0">
                <a:solidFill>
                  <a:sysClr val="windowText" lastClr="000000"/>
                </a:solidFill>
                <a:latin typeface="Calibri"/>
              </a:rPr>
              <a:t>Navigate Canvas &gt;&gt; Week 4 &gt;&gt; Lab 2 (submit a word document with screenshot)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B5A7799A-E0C1-95FF-5DE0-8EA13090A2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9690264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3751749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DEF67-01F0-6862-9BCE-866B29BDE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00FA3F0-C7B2-BB19-B77F-06DC258CD4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F01EE-32AC-3418-2E21-DC675A4081DF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Install</a:t>
            </a:r>
            <a:endParaRPr lang="en-US" sz="2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CF056-9967-3AE8-A683-D8BD1EC5F5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761" r="33863" b="30216"/>
          <a:stretch/>
        </p:blipFill>
        <p:spPr>
          <a:xfrm>
            <a:off x="4114800" y="494143"/>
            <a:ext cx="8077201" cy="636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99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2D36F-A8A0-40E6-7989-F45B72593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F8F2388-BF31-E039-B858-6C819E9EAC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7CA6C7-649B-B786-43B0-7FE1AB4419EB}"/>
              </a:ext>
            </a:extLst>
          </p:cNvPr>
          <p:cNvSpPr txBox="1"/>
          <p:nvPr/>
        </p:nvSpPr>
        <p:spPr>
          <a:xfrm>
            <a:off x="0" y="998971"/>
            <a:ext cx="4306529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Click Finish </a:t>
            </a:r>
            <a:r>
              <a:rPr lang="en-US" sz="2800" dirty="0"/>
              <a:t>to exit the setup wizard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A0595-05E7-85FA-1BEE-EAAC3C83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701" t="23723" r="34546" b="30216"/>
          <a:stretch/>
        </p:blipFill>
        <p:spPr>
          <a:xfrm>
            <a:off x="4306529" y="423841"/>
            <a:ext cx="7885471" cy="64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81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BDA4E-FAC4-6901-BBC7-A891F2DCE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1C77E9D-B183-3429-C310-898110F71A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041FDB-2FAA-7D2F-2CB9-082910C672A0}"/>
              </a:ext>
            </a:extLst>
          </p:cNvPr>
          <p:cNvSpPr txBox="1"/>
          <p:nvPr/>
        </p:nvSpPr>
        <p:spPr>
          <a:xfrm>
            <a:off x="0" y="673641"/>
            <a:ext cx="5250426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Now Virtual Box is ready to use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A0D06-3570-4380-9EBF-A2630C46ED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89751B9C-15C8-C12A-7B2A-8BDF6CB9B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287" y="1345492"/>
            <a:ext cx="5250426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are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beginner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"Basic Mode"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(Recommended).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 provides a simpler interface with essential options for creating and managing virtual machines.</a:t>
            </a:r>
          </a:p>
        </p:txBody>
      </p:sp>
    </p:spTree>
    <p:extLst>
      <p:ext uri="{BB962C8B-B14F-4D97-AF65-F5344CB8AC3E}">
        <p14:creationId xmlns:p14="http://schemas.microsoft.com/office/powerpoint/2010/main" val="22372875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0626F-386C-393A-982D-16ADB7ADB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E8B4F16-3C9F-85E8-E981-DD2FF40269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8745F-0335-4BC8-4ED8-C53048948E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752F5EEE-DE55-8B38-67FD-70C6D5118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287" y="699161"/>
            <a:ext cx="5250426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comfortable with advanced settings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"Expert Mode"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mode gives you more flexibility when setting up virtual machines, such as manually configuring storage, memory, and network settings.</a:t>
            </a:r>
          </a:p>
        </p:txBody>
      </p:sp>
    </p:spTree>
    <p:extLst>
      <p:ext uri="{BB962C8B-B14F-4D97-AF65-F5344CB8AC3E}">
        <p14:creationId xmlns:p14="http://schemas.microsoft.com/office/powerpoint/2010/main" val="1917795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66BC5-BECD-DB8F-6025-EEC4AD42A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21489BC-89F6-FD45-EC71-13D80D708C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16AEA-460E-13B7-46E3-83FD1EA2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F68F672-D88B-3D28-2907-8967D89C5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846" y="1345492"/>
            <a:ext cx="5250426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dirty="0"/>
              <a:t>Currently, we select </a:t>
            </a:r>
            <a:r>
              <a:rPr lang="en-US" sz="2800" b="1" dirty="0"/>
              <a:t>Basic Mode</a:t>
            </a:r>
            <a:r>
              <a:rPr lang="en-US" sz="2800" dirty="0"/>
              <a:t>. We can always switch to </a:t>
            </a:r>
            <a:r>
              <a:rPr lang="en-US" sz="2800" b="1" dirty="0"/>
              <a:t>Expert Mode</a:t>
            </a:r>
            <a:r>
              <a:rPr lang="en-US" sz="2800" dirty="0"/>
              <a:t> later from the preferences if needed.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9582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0030-4FF0-3A9B-464B-422523A81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C862821-BB0D-90E7-4F07-19AC056591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504DD-81BD-CD85-1987-3BF5634F6BEA}"/>
              </a:ext>
            </a:extLst>
          </p:cNvPr>
          <p:cNvSpPr txBox="1"/>
          <p:nvPr/>
        </p:nvSpPr>
        <p:spPr>
          <a:xfrm>
            <a:off x="0" y="1464488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Kali Linux?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Kali Linux is a </a:t>
            </a:r>
            <a:r>
              <a:rPr lang="en-US" sz="2800" b="1" dirty="0"/>
              <a:t>Linux distribution</a:t>
            </a:r>
            <a:r>
              <a:rPr lang="en-US" sz="2800" dirty="0"/>
              <a:t> designed for penetration testing, security auditing, and ethical hacking. It comes pre-installed with a wide range of cybersecurity tools.</a:t>
            </a:r>
          </a:p>
        </p:txBody>
      </p:sp>
    </p:spTree>
    <p:extLst>
      <p:ext uri="{BB962C8B-B14F-4D97-AF65-F5344CB8AC3E}">
        <p14:creationId xmlns:p14="http://schemas.microsoft.com/office/powerpoint/2010/main" val="3218832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F5283-4EDD-8013-78EC-0CE598B53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988D46C-54A4-D64A-1174-0FB949D96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1BEA8D-3971-E7D3-6EC5-EAB97304A011}"/>
              </a:ext>
            </a:extLst>
          </p:cNvPr>
          <p:cNvSpPr txBox="1"/>
          <p:nvPr/>
        </p:nvSpPr>
        <p:spPr>
          <a:xfrm>
            <a:off x="0" y="146448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Why Use Kali Linux?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Includes essential security and penetration testing tools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Helps in cybersecurity training and research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Open-source and regularly updated</a:t>
            </a:r>
          </a:p>
        </p:txBody>
      </p:sp>
    </p:spTree>
    <p:extLst>
      <p:ext uri="{BB962C8B-B14F-4D97-AF65-F5344CB8AC3E}">
        <p14:creationId xmlns:p14="http://schemas.microsoft.com/office/powerpoint/2010/main" val="3622410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99AAE-9064-5BF7-CC34-AB6CD2763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AC2F8D9-A402-34D0-6B24-B919BFA42F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1BD9A-716A-970C-0FD3-1F4C753198B3}"/>
              </a:ext>
            </a:extLst>
          </p:cNvPr>
          <p:cNvSpPr txBox="1"/>
          <p:nvPr/>
        </p:nvSpPr>
        <p:spPr>
          <a:xfrm>
            <a:off x="36393" y="937163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Installing Kali Linux on VirtualBox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Follow these steps to install </a:t>
            </a:r>
            <a:r>
              <a:rPr lang="en-US" sz="2800" b="1" dirty="0"/>
              <a:t>Kali Linux</a:t>
            </a:r>
            <a:r>
              <a:rPr lang="en-US" sz="2800" dirty="0"/>
              <a:t> on your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Download Kali Linux</a:t>
            </a:r>
            <a:r>
              <a:rPr lang="en-US" sz="2800" dirty="0"/>
              <a:t> from the official website:</a:t>
            </a:r>
            <a:br>
              <a:rPr lang="en-US" sz="2800" dirty="0"/>
            </a:br>
            <a:r>
              <a:rPr lang="en-US" sz="2800" dirty="0">
                <a:hlinkClick r:id="rId2"/>
              </a:rPr>
              <a:t>https://www.kali.org/downloads/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19057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EEEA-98D7-F732-FFF7-0C1F5D7B2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D0F32AB-83E6-2F76-1D2C-09D4D5D659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6C9FE4AF-FB43-966F-B0CF-A4C5EBCC65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7892" r="24516" b="15913"/>
          <a:stretch/>
        </p:blipFill>
        <p:spPr bwMode="auto">
          <a:xfrm>
            <a:off x="6268065" y="1015503"/>
            <a:ext cx="5923933" cy="424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60717D-36B8-F273-35CB-0D3CE5B5FDCA}"/>
              </a:ext>
            </a:extLst>
          </p:cNvPr>
          <p:cNvSpPr txBox="1"/>
          <p:nvPr/>
        </p:nvSpPr>
        <p:spPr>
          <a:xfrm>
            <a:off x="0" y="1015503"/>
            <a:ext cx="6268065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 are installing Kali Linux as a virtual machine (VM) inside VirtualBox.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74EA83-9428-E83A-70C5-279533D8DF31}"/>
              </a:ext>
            </a:extLst>
          </p:cNvPr>
          <p:cNvSpPr/>
          <p:nvPr/>
        </p:nvSpPr>
        <p:spPr>
          <a:xfrm>
            <a:off x="9630697" y="3139271"/>
            <a:ext cx="2561301" cy="21237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7424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B681B-694B-EBEC-A250-D8FEFAB6C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A0F338D-CFC4-8F5E-EF64-C7E9F2EDA9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F02C439F-ED7F-1390-3D70-D3D275984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7892" r="24516" b="15913"/>
          <a:stretch/>
        </p:blipFill>
        <p:spPr bwMode="auto">
          <a:xfrm>
            <a:off x="6268065" y="1015503"/>
            <a:ext cx="5923933" cy="424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F1E8EB-2A3E-1EEA-2E9E-72E218B416A8}"/>
              </a:ext>
            </a:extLst>
          </p:cNvPr>
          <p:cNvSpPr txBox="1"/>
          <p:nvPr/>
        </p:nvSpPr>
        <p:spPr>
          <a:xfrm>
            <a:off x="0" y="1015503"/>
            <a:ext cx="6268065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"Virtual Machines"</a:t>
            </a:r>
            <a:r>
              <a:rPr lang="en-US" sz="2800" dirty="0"/>
              <a:t> (the right option).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This option provides a </a:t>
            </a:r>
            <a:r>
              <a:rPr lang="en-US" sz="2800" b="1" dirty="0"/>
              <a:t>pre-built Kali Linux image</a:t>
            </a:r>
            <a:r>
              <a:rPr lang="en-US" sz="2800" dirty="0"/>
              <a:t> specifically for </a:t>
            </a:r>
            <a:r>
              <a:rPr lang="en-US" sz="2800" b="1" dirty="0"/>
              <a:t>VirtualBox</a:t>
            </a:r>
            <a:r>
              <a:rPr lang="en-US" sz="2800" dirty="0"/>
              <a:t>, making the installation process much easier and faster compared to using an ISO file.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After selecting </a:t>
            </a:r>
            <a:r>
              <a:rPr lang="en-US" sz="2800" b="1" dirty="0"/>
              <a:t>Virtual Machines</a:t>
            </a:r>
            <a:r>
              <a:rPr lang="en-US" sz="2800" dirty="0"/>
              <a:t>, proceed to download the </a:t>
            </a:r>
            <a:r>
              <a:rPr lang="en-US" sz="2800" b="1" dirty="0"/>
              <a:t>VirtualBox version</a:t>
            </a:r>
            <a:r>
              <a:rPr lang="en-US" sz="2800" dirty="0"/>
              <a:t> of Kali Linux.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C338210-4B52-7CF0-6F47-5EF60512F0B3}"/>
              </a:ext>
            </a:extLst>
          </p:cNvPr>
          <p:cNvSpPr/>
          <p:nvPr/>
        </p:nvSpPr>
        <p:spPr>
          <a:xfrm>
            <a:off x="9630697" y="3139271"/>
            <a:ext cx="2561301" cy="21237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890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387B6-AFF6-C3F9-20C4-FE62F686E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FDEBE2E-2382-2C28-F2F5-3D938F035C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BF0E0-FCB2-832A-3B0E-9A051CEC0A6C}"/>
              </a:ext>
            </a:extLst>
          </p:cNvPr>
          <p:cNvSpPr txBox="1"/>
          <p:nvPr/>
        </p:nvSpPr>
        <p:spPr>
          <a:xfrm>
            <a:off x="0" y="81815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Introduction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Today, we will work with </a:t>
            </a:r>
            <a:r>
              <a:rPr lang="en-US" sz="2800" b="1" dirty="0"/>
              <a:t>VirtualBox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 to set up a virtual machine (VM) for penetration testing and security analysis. This lab will guide you step-by-step through installing VirtualBox and setting up Kali Linux.</a:t>
            </a:r>
          </a:p>
        </p:txBody>
      </p:sp>
    </p:spTree>
    <p:extLst>
      <p:ext uri="{BB962C8B-B14F-4D97-AF65-F5344CB8AC3E}">
        <p14:creationId xmlns:p14="http://schemas.microsoft.com/office/powerpoint/2010/main" val="31847832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F0F10-A254-89A7-26C8-20C033207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CC8EBB-29A9-475E-8F0F-F0BB146F48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57" t="23656" r="25726" b="6666"/>
          <a:stretch/>
        </p:blipFill>
        <p:spPr>
          <a:xfrm>
            <a:off x="6130413" y="1123013"/>
            <a:ext cx="6061587" cy="4778477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4B8C1382-6F3F-9108-EACF-8A249ACC90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35A58F-4AF4-C3B4-E3B6-2655137A00E2}"/>
              </a:ext>
            </a:extLst>
          </p:cNvPr>
          <p:cNvSpPr txBox="1"/>
          <p:nvPr/>
        </p:nvSpPr>
        <p:spPr>
          <a:xfrm>
            <a:off x="0" y="1015503"/>
            <a:ext cx="6341806" cy="5803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500" b="1" dirty="0"/>
              <a:t>"VirtualBox"</a:t>
            </a:r>
            <a:r>
              <a:rPr lang="en-US" sz="2500" dirty="0"/>
              <a:t> (the second option).</a:t>
            </a:r>
          </a:p>
          <a:p>
            <a:pPr>
              <a:lnSpc>
                <a:spcPct val="150000"/>
              </a:lnSpc>
              <a:buNone/>
            </a:pPr>
            <a:r>
              <a:rPr lang="en-US" sz="2500" dirty="0"/>
              <a:t>This will download a </a:t>
            </a:r>
            <a:r>
              <a:rPr lang="en-US" sz="2500" b="1" dirty="0"/>
              <a:t>pre-built Virtual Machine (VM) image</a:t>
            </a:r>
            <a:r>
              <a:rPr lang="en-US" sz="2500" dirty="0"/>
              <a:t> for Kali Linux that is already configured for VirtualBox. It will save you time compared to manually installing from an ISO file.</a:t>
            </a:r>
          </a:p>
          <a:p>
            <a:pPr>
              <a:lnSpc>
                <a:spcPct val="150000"/>
              </a:lnSpc>
              <a:buNone/>
            </a:pPr>
            <a:r>
              <a:rPr lang="en-US" sz="2500" b="1" dirty="0">
                <a:highlight>
                  <a:srgbClr val="FF0000"/>
                </a:highlight>
              </a:rPr>
              <a:t>X</a:t>
            </a:r>
            <a:r>
              <a:rPr lang="en-US" sz="2500" b="1" dirty="0"/>
              <a:t> Do not select</a:t>
            </a:r>
            <a:r>
              <a:rPr lang="en-US" sz="2500" dirty="0"/>
              <a:t> VMware, Hyper-V, or QEMU, as they are for different virtualization platforms.</a:t>
            </a:r>
          </a:p>
          <a:p>
            <a:pPr>
              <a:lnSpc>
                <a:spcPct val="150000"/>
              </a:lnSpc>
            </a:pPr>
            <a:r>
              <a:rPr lang="en-US" sz="2500" dirty="0"/>
              <a:t>Once downloaded, </a:t>
            </a:r>
            <a:r>
              <a:rPr lang="en-US" sz="2500" b="1" dirty="0"/>
              <a:t>import the VM into VirtualBox</a:t>
            </a:r>
            <a:r>
              <a:rPr lang="en-US" sz="2500" dirty="0"/>
              <a:t> and proceed with the lab tasks.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69F69EC-FCEF-5A78-C5D5-663E6EB68713}"/>
              </a:ext>
            </a:extLst>
          </p:cNvPr>
          <p:cNvSpPr/>
          <p:nvPr/>
        </p:nvSpPr>
        <p:spPr>
          <a:xfrm>
            <a:off x="7644583" y="2855244"/>
            <a:ext cx="1440424" cy="16725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582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1AB4A-A319-1CAA-A4B3-E13DCB53B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48A5F97-D506-98D4-4ED9-F5743DCEDA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59A11F-25ED-AD6A-1B8A-4A704690A067}"/>
              </a:ext>
            </a:extLst>
          </p:cNvPr>
          <p:cNvSpPr txBox="1"/>
          <p:nvPr/>
        </p:nvSpPr>
        <p:spPr>
          <a:xfrm>
            <a:off x="0" y="1015503"/>
            <a:ext cx="6268065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Since we are using </a:t>
            </a:r>
            <a:r>
              <a:rPr lang="en-US" sz="2800" b="1" dirty="0"/>
              <a:t>Oracle VirtualBox</a:t>
            </a:r>
            <a:r>
              <a:rPr lang="en-US" sz="2800" dirty="0"/>
              <a:t>, </a:t>
            </a:r>
            <a:r>
              <a:rPr lang="en-US" sz="2800" b="1" dirty="0">
                <a:highlight>
                  <a:srgbClr val="FF0000"/>
                </a:highlight>
              </a:rPr>
              <a:t>DO NOT</a:t>
            </a:r>
            <a:r>
              <a:rPr lang="en-US" sz="2800" dirty="0">
                <a:highlight>
                  <a:srgbClr val="FF0000"/>
                </a:highlight>
              </a:rPr>
              <a:t> </a:t>
            </a:r>
            <a:r>
              <a:rPr lang="en-US" sz="2800" dirty="0"/>
              <a:t>choose the </a:t>
            </a:r>
            <a:r>
              <a:rPr lang="en-US" sz="2800" b="1" dirty="0"/>
              <a:t>"Installer"</a:t>
            </a:r>
            <a:r>
              <a:rPr lang="en-US" sz="2800" dirty="0"/>
              <a:t> option in the website.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Instead, we should:</a:t>
            </a:r>
            <a:br>
              <a:rPr lang="en-US" sz="2800" dirty="0"/>
            </a:br>
            <a:r>
              <a:rPr lang="en-US" sz="2800" b="1" dirty="0"/>
              <a:t>Go back and select "Virtual Machines“ (first page)</a:t>
            </a:r>
            <a:r>
              <a:rPr lang="en-US" sz="2800" dirty="0"/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Then, choose "VirtualBox"</a:t>
            </a:r>
            <a:r>
              <a:rPr lang="en-US" sz="2800" dirty="0"/>
              <a:t> to download the </a:t>
            </a:r>
            <a:r>
              <a:rPr lang="en-US" sz="2800" b="1" dirty="0"/>
              <a:t>pre-built VM for VirtualBox</a:t>
            </a:r>
            <a:r>
              <a:rPr lang="en-US" sz="2800" dirty="0"/>
              <a:t>.</a:t>
            </a:r>
          </a:p>
        </p:txBody>
      </p:sp>
      <p:sp>
        <p:nvSpPr>
          <p:cNvPr id="3" name="AutoShape 2" descr="Uploaded image">
            <a:extLst>
              <a:ext uri="{FF2B5EF4-FFF2-40B4-BE49-F238E27FC236}">
                <a16:creationId xmlns:a16="http://schemas.microsoft.com/office/drawing/2014/main" id="{F515D183-5F74-C140-03C4-01DE4E9EA8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6" name="AutoShape 4" descr="Uploaded image">
            <a:extLst>
              <a:ext uri="{FF2B5EF4-FFF2-40B4-BE49-F238E27FC236}">
                <a16:creationId xmlns:a16="http://schemas.microsoft.com/office/drawing/2014/main" id="{3C7C6A45-3943-DAF2-5940-D50934A7EA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C38E7F-F8A1-7AF4-1197-0402F30FDC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37" t="38710" r="32621" b="24232"/>
          <a:stretch/>
        </p:blipFill>
        <p:spPr>
          <a:xfrm>
            <a:off x="6553200" y="1671914"/>
            <a:ext cx="5633884" cy="388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50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A1CC8-F479-6AD2-09A0-1AD88B0C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3683E98-5282-001C-BE1A-480FCE1F5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55D63-0263-54E5-EEBA-5B4FFB0DA624}"/>
              </a:ext>
            </a:extLst>
          </p:cNvPr>
          <p:cNvSpPr txBox="1"/>
          <p:nvPr/>
        </p:nvSpPr>
        <p:spPr>
          <a:xfrm>
            <a:off x="1" y="1015503"/>
            <a:ext cx="4881716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Wait 5-6 minutes until the file is completed</a:t>
            </a:r>
          </a:p>
        </p:txBody>
      </p:sp>
      <p:sp>
        <p:nvSpPr>
          <p:cNvPr id="3" name="AutoShape 2" descr="Uploaded image">
            <a:extLst>
              <a:ext uri="{FF2B5EF4-FFF2-40B4-BE49-F238E27FC236}">
                <a16:creationId xmlns:a16="http://schemas.microsoft.com/office/drawing/2014/main" id="{65380231-26B4-A1E6-5A61-486A293C64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6" name="AutoShape 4" descr="Uploaded image">
            <a:extLst>
              <a:ext uri="{FF2B5EF4-FFF2-40B4-BE49-F238E27FC236}">
                <a16:creationId xmlns:a16="http://schemas.microsoft.com/office/drawing/2014/main" id="{5206EAB4-5FB5-6CA2-D195-DE064CFC8A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6D4F0-9855-0E24-1271-2BFFF2B02A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750" t="14808" r="9395" b="59139"/>
          <a:stretch/>
        </p:blipFill>
        <p:spPr>
          <a:xfrm>
            <a:off x="4881716" y="1061892"/>
            <a:ext cx="7283974" cy="289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525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A8550-4A16-BA1E-23B1-625225E57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0226153-8350-C404-7D1E-9CC6FFCD58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8CCB41-8306-2E7C-AADB-D33D35F135D2}"/>
              </a:ext>
            </a:extLst>
          </p:cNvPr>
          <p:cNvSpPr txBox="1"/>
          <p:nvPr/>
        </p:nvSpPr>
        <p:spPr>
          <a:xfrm>
            <a:off x="-1" y="949310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.7z file needs to be extracted using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7-Zip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before you can import it.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Extract it and look for a .ova file inside.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87936F5-35F4-C891-AA0C-EA1657855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11426"/>
            <a:ext cx="907274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Download and install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7-Zip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https://www.7-zip.org/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Right-click on your .7z file.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7-Zip → Extract 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(or choose another location).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extraction, look for the .ova file.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C71970-8828-7B37-ED60-4639EEAC1AF0}"/>
              </a:ext>
            </a:extLst>
          </p:cNvPr>
          <p:cNvSpPr txBox="1"/>
          <p:nvPr/>
        </p:nvSpPr>
        <p:spPr>
          <a:xfrm>
            <a:off x="-1" y="4926434"/>
            <a:ext cx="967494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Online Extraction (If You Don't Want to Install Software)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Extract.me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ezyZip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5779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014A2-D6E1-8EC6-6E92-19DC1F7A9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91A518C-F756-AB9D-E161-05238B839E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13" t="9282" r="24807" b="50000"/>
          <a:stretch/>
        </p:blipFill>
        <p:spPr>
          <a:xfrm>
            <a:off x="5840361" y="1080618"/>
            <a:ext cx="6351639" cy="5777382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E05C7CB8-4540-2C76-C426-3805C7998A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9B02CE-DC61-0D13-970B-69C6BF697024}"/>
              </a:ext>
            </a:extLst>
          </p:cNvPr>
          <p:cNvSpPr/>
          <p:nvPr/>
        </p:nvSpPr>
        <p:spPr>
          <a:xfrm>
            <a:off x="10309122" y="6425496"/>
            <a:ext cx="1882877" cy="3882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E220D0-612F-9307-9126-18BB37DAE513}"/>
              </a:ext>
            </a:extLst>
          </p:cNvPr>
          <p:cNvSpPr/>
          <p:nvPr/>
        </p:nvSpPr>
        <p:spPr>
          <a:xfrm>
            <a:off x="5781368" y="5243917"/>
            <a:ext cx="4483509" cy="3882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71E68A-4F81-B3A2-4069-A66760514375}"/>
              </a:ext>
            </a:extLst>
          </p:cNvPr>
          <p:cNvSpPr txBox="1"/>
          <p:nvPr/>
        </p:nvSpPr>
        <p:spPr>
          <a:xfrm>
            <a:off x="117987" y="1225823"/>
            <a:ext cx="5722374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Right Click &gt;&gt; 7-Zip &gt;&gt; Extract Here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3755043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3EC08116-5E1A-3933-2838-BCDBE1AB88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BC5A90-B83B-18BA-29C2-DF81641CF86E}"/>
              </a:ext>
            </a:extLst>
          </p:cNvPr>
          <p:cNvSpPr txBox="1"/>
          <p:nvPr/>
        </p:nvSpPr>
        <p:spPr>
          <a:xfrm>
            <a:off x="117987" y="1225823"/>
            <a:ext cx="2706211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It may take more than 25 min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91F98-9CA4-FFE8-047D-0117553D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266" t="24934" r="29772" b="34547"/>
          <a:stretch/>
        </p:blipFill>
        <p:spPr>
          <a:xfrm>
            <a:off x="2824198" y="1438339"/>
            <a:ext cx="7790214" cy="455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995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85193-92B3-4956-F6B7-B840024D6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ADFBFC8B-80FB-4EB1-54AB-B5D00E93D8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A331E6-E2E5-45DC-6F2A-289FAD3B9996}"/>
              </a:ext>
            </a:extLst>
          </p:cNvPr>
          <p:cNvSpPr txBox="1"/>
          <p:nvPr/>
        </p:nvSpPr>
        <p:spPr>
          <a:xfrm>
            <a:off x="117987" y="1225823"/>
            <a:ext cx="3266481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Extract completed</a:t>
            </a:r>
            <a:endParaRPr lang="en-A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5CF921-8C0D-4B43-E87A-2220B763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80" t="16235" r="35812" b="70563"/>
          <a:stretch/>
        </p:blipFill>
        <p:spPr>
          <a:xfrm>
            <a:off x="356259" y="2864451"/>
            <a:ext cx="11732821" cy="194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292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9BD88-6F7B-589D-48E7-D3723D26A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F7BB9C8-2304-04D1-1DB8-1EB2D4B167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091" t="14893" r="26072" b="69003"/>
          <a:stretch/>
        </p:blipFill>
        <p:spPr>
          <a:xfrm>
            <a:off x="702507" y="4960091"/>
            <a:ext cx="11489493" cy="1897909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7FC200B1-7D9E-7587-49C1-869FD74936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CDDEAF-7E21-A187-2F12-927CF21017BA}"/>
              </a:ext>
            </a:extLst>
          </p:cNvPr>
          <p:cNvSpPr txBox="1"/>
          <p:nvPr/>
        </p:nvSpPr>
        <p:spPr>
          <a:xfrm>
            <a:off x="0" y="112092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While VirtualBox is running, double click on file with lower size to import it into VirtualBox (or Click on Import Applicant if .ova file </a:t>
            </a:r>
            <a:r>
              <a:rPr lang="en-US" altLang="en-US" sz="2800" b="1" dirty="0">
                <a:latin typeface="+mj-lt"/>
              </a:rPr>
              <a:t>exists)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75F5DF3-CF3A-444A-48D7-3AAE1D351F70}"/>
              </a:ext>
            </a:extLst>
          </p:cNvPr>
          <p:cNvSpPr/>
          <p:nvPr/>
        </p:nvSpPr>
        <p:spPr>
          <a:xfrm>
            <a:off x="743535" y="5534826"/>
            <a:ext cx="11048662" cy="35533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9280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99542-0576-258D-F353-BDF7CD360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459C4A-0FBA-8A62-99F8-813362A87F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F32A5D-4D84-236C-770E-F9E68E36C041}"/>
              </a:ext>
            </a:extLst>
          </p:cNvPr>
          <p:cNvSpPr txBox="1"/>
          <p:nvPr/>
        </p:nvSpPr>
        <p:spPr>
          <a:xfrm>
            <a:off x="0" y="1120928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highlight>
                  <a:srgbClr val="FF0000"/>
                </a:highlight>
              </a:rPr>
              <a:t>X </a:t>
            </a:r>
            <a:r>
              <a:rPr lang="en-US" sz="2800" b="1" dirty="0"/>
              <a:t>Do NOT select: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Installer Images (.iso)</a:t>
            </a:r>
            <a:r>
              <a:rPr lang="en-US" sz="2800" dirty="0"/>
              <a:t> → Used for full installations on a real machine.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Weekly, </a:t>
            </a:r>
            <a:r>
              <a:rPr lang="en-US" sz="2800" b="1" dirty="0" err="1"/>
              <a:t>NetInstaller</a:t>
            </a:r>
            <a:r>
              <a:rPr lang="en-US" sz="2800" b="1" dirty="0"/>
              <a:t>, Everything</a:t>
            </a:r>
            <a:r>
              <a:rPr lang="en-US" sz="2800" dirty="0"/>
              <a:t> → These are advanced and require manual setup.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Live Boot, WSL, ARM, Cloud, Containers</a:t>
            </a:r>
            <a:r>
              <a:rPr lang="en-US" sz="2800" dirty="0"/>
              <a:t> → Not meant for VirtualBox</a:t>
            </a:r>
          </a:p>
        </p:txBody>
      </p:sp>
    </p:spTree>
    <p:extLst>
      <p:ext uri="{BB962C8B-B14F-4D97-AF65-F5344CB8AC3E}">
        <p14:creationId xmlns:p14="http://schemas.microsoft.com/office/powerpoint/2010/main" val="10143573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ACCE6-A2A6-2B13-0F39-B5DB73661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BE19982-70A7-103B-68E7-51F6080704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7B257-3455-4546-65A3-8B1C6CC86809}"/>
              </a:ext>
            </a:extLst>
          </p:cNvPr>
          <p:cNvSpPr txBox="1"/>
          <p:nvPr/>
        </p:nvSpPr>
        <p:spPr>
          <a:xfrm>
            <a:off x="0" y="680717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imported,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Kali Linux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log in with: </a:t>
            </a:r>
          </a:p>
          <a:p>
            <a:pPr marL="104775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Username: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 </a:t>
            </a:r>
          </a:p>
          <a:p>
            <a:pPr marL="104775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Password: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45DD43-3EE5-E476-F266-8BDAAFB4CDE6}"/>
              </a:ext>
            </a:extLst>
          </p:cNvPr>
          <p:cNvSpPr txBox="1"/>
          <p:nvPr/>
        </p:nvSpPr>
        <p:spPr>
          <a:xfrm>
            <a:off x="0" y="2954496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VirtualBox &gt;&gt;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Set the name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Kali Linux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Type: Linux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Version: Debian (64-bit)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Allocate at least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2GB RAM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(recommended: 4GB or more)</a:t>
            </a: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virtual hard disk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(20GB minimum)</a:t>
            </a:r>
          </a:p>
        </p:txBody>
      </p:sp>
    </p:spTree>
    <p:extLst>
      <p:ext uri="{BB962C8B-B14F-4D97-AF65-F5344CB8AC3E}">
        <p14:creationId xmlns:p14="http://schemas.microsoft.com/office/powerpoint/2010/main" val="113284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C4463-D567-7057-5667-844ED7B8C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D5CD37F-0F35-D295-0A03-43B9901A1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8A16D-2E52-092F-8C55-5C9F7E624810}"/>
              </a:ext>
            </a:extLst>
          </p:cNvPr>
          <p:cNvSpPr txBox="1"/>
          <p:nvPr/>
        </p:nvSpPr>
        <p:spPr>
          <a:xfrm>
            <a:off x="0" y="818157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VirtualBox?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VirtualBox is an open-source tool developed by </a:t>
            </a:r>
            <a:r>
              <a:rPr lang="en-US" sz="2800" b="1" dirty="0"/>
              <a:t>Oracle</a:t>
            </a:r>
            <a:r>
              <a:rPr lang="en-US" sz="2800" dirty="0"/>
              <a:t> that allows users to create and run multiple operating systems on a single computer. It supports Windows, macOS, and Linux machines.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Why Use VirtualBox?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Runs multiple OS environments on one device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Isolates software for testing and development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Useful for penetration testing and ethical hacking</a:t>
            </a:r>
          </a:p>
        </p:txBody>
      </p:sp>
    </p:spTree>
    <p:extLst>
      <p:ext uri="{BB962C8B-B14F-4D97-AF65-F5344CB8AC3E}">
        <p14:creationId xmlns:p14="http://schemas.microsoft.com/office/powerpoint/2010/main" val="269249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89C06-9F53-6338-6E4A-C290378BC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91EA3F3-ACC8-4A8F-693B-025DC27E3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4B595-AEFA-08AC-A42D-2D4DA916616F}"/>
              </a:ext>
            </a:extLst>
          </p:cNvPr>
          <p:cNvSpPr txBox="1"/>
          <p:nvPr/>
        </p:nvSpPr>
        <p:spPr>
          <a:xfrm>
            <a:off x="0" y="680717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Login Credentials for Kali Linux: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Kali Linux 2019:</a:t>
            </a:r>
            <a:endParaRPr lang="en-US" sz="2800" dirty="0">
              <a:latin typeface="+mj-lt"/>
            </a:endParaRP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Username:</a:t>
            </a:r>
            <a:r>
              <a:rPr lang="en-US" sz="2800" dirty="0">
                <a:latin typeface="+mj-lt"/>
              </a:rPr>
              <a:t> root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Password: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toor</a:t>
            </a:r>
            <a:endParaRPr lang="en-US" sz="2800" dirty="0">
              <a:latin typeface="+mj-lt"/>
            </a:endParaRPr>
          </a:p>
          <a:p>
            <a:pPr marL="903288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2020 and later:</a:t>
            </a:r>
          </a:p>
          <a:p>
            <a:pPr marL="134143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Username: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  <a:p>
            <a:pPr marL="134143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Password: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  <a:p>
            <a:pPr marL="487363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Now, Kali Linux is installed and ready to use!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341652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B4F46-70D3-52F6-DC9E-4498F6F88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C979228-90CD-C505-04D3-A622CABC74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0C861D-7648-9D76-06AD-66CDFA7C815F}"/>
              </a:ext>
            </a:extLst>
          </p:cNvPr>
          <p:cNvSpPr txBox="1"/>
          <p:nvPr/>
        </p:nvSpPr>
        <p:spPr>
          <a:xfrm>
            <a:off x="0" y="68071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Complete Lab Tasks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Take a screenshot</a:t>
            </a:r>
            <a:r>
              <a:rPr lang="en-US" sz="2800" dirty="0"/>
              <a:t> of your Kali Linux desktop after a successful installation.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List all problems</a:t>
            </a:r>
            <a:r>
              <a:rPr lang="en-US" sz="2800" dirty="0"/>
              <a:t> you encountered during this lab and provide </a:t>
            </a:r>
            <a:r>
              <a:rPr lang="en-US" sz="2800" b="1" dirty="0"/>
              <a:t>recommendations</a:t>
            </a:r>
            <a:r>
              <a:rPr lang="en-US" sz="2800" dirty="0"/>
              <a:t> to fix them.</a:t>
            </a:r>
          </a:p>
        </p:txBody>
      </p:sp>
    </p:spTree>
    <p:extLst>
      <p:ext uri="{BB962C8B-B14F-4D97-AF65-F5344CB8AC3E}">
        <p14:creationId xmlns:p14="http://schemas.microsoft.com/office/powerpoint/2010/main" val="4090632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C5A46-494F-09DD-7A3B-3F2178CA6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814B053-022B-BC5E-C711-5743B39D17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8C7352-1A68-9AF0-0123-CD7B2D0DD783}"/>
              </a:ext>
            </a:extLst>
          </p:cNvPr>
          <p:cNvSpPr txBox="1"/>
          <p:nvPr/>
        </p:nvSpPr>
        <p:spPr>
          <a:xfrm>
            <a:off x="-2" y="1015503"/>
            <a:ext cx="957170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case, if you saw an </a:t>
            </a:r>
            <a:r>
              <a:rPr lang="en-US" sz="2800" b="1" dirty="0">
                <a:solidFill>
                  <a:prstClr val="black"/>
                </a:solidFill>
                <a:latin typeface="Calibri"/>
              </a:rPr>
              <a:t>error like these: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1: Restart Your Computer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First, restart your computer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try starting Kali Linux again.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the issue continues, move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2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00490C-3C0C-9AC5-AF4E-0D531009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271" t="42120" r="39674" b="39944"/>
          <a:stretch/>
        </p:blipFill>
        <p:spPr>
          <a:xfrm>
            <a:off x="2327849" y="4463867"/>
            <a:ext cx="4916001" cy="2248818"/>
          </a:xfrm>
          <a:prstGeom prst="rect">
            <a:avLst/>
          </a:prstGeom>
        </p:spPr>
      </p:pic>
      <p:pic>
        <p:nvPicPr>
          <p:cNvPr id="1026" name="Picture 2" descr="Uploaded image">
            <a:extLst>
              <a:ext uri="{FF2B5EF4-FFF2-40B4-BE49-F238E27FC236}">
                <a16:creationId xmlns:a16="http://schemas.microsoft.com/office/drawing/2014/main" id="{DA836225-DB13-F3A1-B972-9FD4B32016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8" t="34805" r="39513" b="5974"/>
          <a:stretch/>
        </p:blipFill>
        <p:spPr bwMode="auto">
          <a:xfrm>
            <a:off x="9571700" y="1015503"/>
            <a:ext cx="2565071" cy="406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9147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7DC86-632E-D077-C6CE-36C7E4A9E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EF05D30-600C-5B97-39E7-7E8D99B18E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E6898A-A4B5-4448-9F4E-CD1CA778D538}"/>
              </a:ext>
            </a:extLst>
          </p:cNvPr>
          <p:cNvSpPr txBox="1"/>
          <p:nvPr/>
        </p:nvSpPr>
        <p:spPr>
          <a:xfrm>
            <a:off x="-1" y="1366245"/>
            <a:ext cx="764771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2: Run VirtualBox as Administrator</a:t>
            </a: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Close VirtualBox completely.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Right-click on the VirtualBox icon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select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"Run as administrator"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Try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starting Kali Linux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again.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6277B-DAE3-0665-4A3D-0102DAEFB8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052" t="18009" r="36688"/>
          <a:stretch/>
        </p:blipFill>
        <p:spPr>
          <a:xfrm>
            <a:off x="7893133" y="1235034"/>
            <a:ext cx="4298867" cy="562296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B27C265-ACED-6D79-25F1-3AB0341DF1D6}"/>
              </a:ext>
            </a:extLst>
          </p:cNvPr>
          <p:cNvSpPr/>
          <p:nvPr/>
        </p:nvSpPr>
        <p:spPr>
          <a:xfrm>
            <a:off x="7944592" y="2173184"/>
            <a:ext cx="2992582" cy="6412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3084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7E484-7171-927E-DD98-E22CE896D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DF72AD6-F0EF-23FE-4F8E-2E0A951D4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955965-A930-1634-7AED-AD66CC213140}"/>
              </a:ext>
            </a:extLst>
          </p:cNvPr>
          <p:cNvSpPr txBox="1"/>
          <p:nvPr/>
        </p:nvSpPr>
        <p:spPr>
          <a:xfrm>
            <a:off x="-1" y="1366245"/>
            <a:ext cx="1159031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3: Reinstall VritualBox Drivers and VirtualBox Program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726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EA6B7-9812-999C-0AAF-1BA775D8C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96222EE-A3D4-6E08-73B4-E4EF8F0CA7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0EF0A-044E-1379-E83B-AACD516A5876}"/>
              </a:ext>
            </a:extLst>
          </p:cNvPr>
          <p:cNvSpPr txBox="1"/>
          <p:nvPr/>
        </p:nvSpPr>
        <p:spPr>
          <a:xfrm>
            <a:off x="-3" y="1145143"/>
            <a:ext cx="1159031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4: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Find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VirtualBox.xml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file in your File Explorer: C:\Users\...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the file is empty or corrupt, rename it to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VirtualBox.xml.bak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Restart VirtualBox to let it generate a new configuration file.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930E90-0062-122C-2463-DC6DBCE6D7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54" t="-1" r="-1251" b="64947"/>
          <a:stretch/>
        </p:blipFill>
        <p:spPr>
          <a:xfrm>
            <a:off x="0" y="3896515"/>
            <a:ext cx="12192000" cy="296148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F3E93B5-3B76-4661-8B29-81C9AA6ABE26}"/>
              </a:ext>
            </a:extLst>
          </p:cNvPr>
          <p:cNvSpPr/>
          <p:nvPr/>
        </p:nvSpPr>
        <p:spPr>
          <a:xfrm>
            <a:off x="162233" y="6241287"/>
            <a:ext cx="3156153" cy="52154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B6498A-95B4-1D87-7935-26626CBAD461}"/>
              </a:ext>
            </a:extLst>
          </p:cNvPr>
          <p:cNvSpPr/>
          <p:nvPr/>
        </p:nvSpPr>
        <p:spPr>
          <a:xfrm>
            <a:off x="8434163" y="4594934"/>
            <a:ext cx="3156153" cy="52154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42020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C723D-700B-A650-D18A-0EF2A23E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CEFCE13-74E0-4B18-4B24-929F5646CB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C87081-CA8D-072D-4BB1-43CB80A065A8}"/>
              </a:ext>
            </a:extLst>
          </p:cNvPr>
          <p:cNvSpPr txBox="1"/>
          <p:nvPr/>
        </p:nvSpPr>
        <p:spPr>
          <a:xfrm>
            <a:off x="0" y="680717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Things to Remember: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Follow the steps carefully.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you face errors, double-check your settings and ensure you downloaded the correct files.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Take notes on issues and how you fixed them – this will help in troubleshooting future problems.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Final Tip:</a:t>
            </a:r>
            <a:r>
              <a:rPr lang="en-US" sz="2800" dirty="0"/>
              <a:t> Always back up important data before making significant changes to your system!</a:t>
            </a:r>
          </a:p>
        </p:txBody>
      </p:sp>
    </p:spTree>
    <p:extLst>
      <p:ext uri="{BB962C8B-B14F-4D97-AF65-F5344CB8AC3E}">
        <p14:creationId xmlns:p14="http://schemas.microsoft.com/office/powerpoint/2010/main" val="5437036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A562F-0281-A7FF-EB52-95B8B4D70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0FABF4D-DA01-057D-7F2D-84EE6BD645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6ABADB-E1AA-0804-F4DF-39641420FE25}"/>
              </a:ext>
            </a:extLst>
          </p:cNvPr>
          <p:cNvSpPr txBox="1"/>
          <p:nvPr/>
        </p:nvSpPr>
        <p:spPr>
          <a:xfrm>
            <a:off x="0" y="1126939"/>
            <a:ext cx="12192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1: Install VirtualBox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Download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Oracle VirtualBox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it on your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Windows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computer.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2: Download Kali Linux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need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right version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VirtualBox.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There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two ways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do this: </a:t>
            </a:r>
          </a:p>
          <a:p>
            <a:pPr marL="1428750" lvl="2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Easier Method (Recommended):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VirtualBox Image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(.ova file). </a:t>
            </a:r>
          </a:p>
          <a:p>
            <a:pPr marL="1428750" lvl="2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Harder Method: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ISO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file and install it manually.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1D2D38AB-1678-3A85-AF17-1F668F89F1E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2471113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40B42-4AB7-98BB-FDD8-585AEB25E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F2C7276-DD45-3E5D-E9DB-0B91B61AC142}"/>
              </a:ext>
            </a:extLst>
          </p:cNvPr>
          <p:cNvSpPr txBox="1"/>
          <p:nvPr/>
        </p:nvSpPr>
        <p:spPr>
          <a:xfrm>
            <a:off x="0" y="1335678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3: Import Kali Linux into VirtualBox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downloaded the .ova file, just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import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it into VirtualBox.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downloaded the .iso file, you will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Kali Linux manually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VirtualBox.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4: Start and Use Kali Linux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installed,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Kali Linux inside VirtualBox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Kali Linux to complete the lab tasks.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F416D2DC-D584-F5A9-A33A-F16A7A2BDC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E0AB764C-2DD3-F303-967A-A4057C7FCB27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4259884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E3129-4DE4-1073-B8AA-700F53DCE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401BE7D-6EB3-6EC2-4BCE-E8530B7A40F0}"/>
              </a:ext>
            </a:extLst>
          </p:cNvPr>
          <p:cNvSpPr txBox="1"/>
          <p:nvPr/>
        </p:nvSpPr>
        <p:spPr>
          <a:xfrm>
            <a:off x="0" y="1335678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Step 5: Complete Lab Questions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Take a </a:t>
            </a:r>
            <a:r>
              <a:rPr lang="en-US" sz="2800" b="1" dirty="0"/>
              <a:t>screenshot</a:t>
            </a:r>
            <a:r>
              <a:rPr lang="en-US" sz="2800" dirty="0"/>
              <a:t> of Kali Linux running inside VirtualBox.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List any problems</a:t>
            </a:r>
            <a:r>
              <a:rPr lang="en-US" sz="2800" dirty="0"/>
              <a:t> you faced and how you solved them.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9495290D-7536-499E-ABA9-038A22B5EF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44A918C1-A290-FFC0-916C-FE24D89482D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4250816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C0773-85EB-7BAD-C6ED-28CFFB2E6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9DDD9A6-07FF-36C0-CC52-9AB5443037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C20D2B-3256-DD59-7C41-59CF4B83CE55}"/>
              </a:ext>
            </a:extLst>
          </p:cNvPr>
          <p:cNvSpPr txBox="1"/>
          <p:nvPr/>
        </p:nvSpPr>
        <p:spPr>
          <a:xfrm>
            <a:off x="0" y="1032387"/>
            <a:ext cx="12192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Are We Doing in This Lab?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This lab is about </a:t>
            </a:r>
            <a:r>
              <a:rPr lang="en-US" sz="2800" b="1" dirty="0"/>
              <a:t>setting up a virtual environment</a:t>
            </a:r>
            <a:r>
              <a:rPr lang="en-US" sz="2800" dirty="0"/>
              <a:t> where we can run </a:t>
            </a:r>
            <a:r>
              <a:rPr lang="en-US" sz="2800" b="1" dirty="0"/>
              <a:t>Kali Linux</a:t>
            </a:r>
            <a:r>
              <a:rPr lang="en-US" sz="2800" dirty="0"/>
              <a:t> inside </a:t>
            </a:r>
            <a:r>
              <a:rPr lang="en-US" sz="2800" b="1" dirty="0"/>
              <a:t>Oracle VirtualBox</a:t>
            </a:r>
            <a:r>
              <a:rPr lang="en-US" sz="2800" dirty="0"/>
              <a:t> on our Windows computer.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This means: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We don’t need to install Kali Linux directly on our main computer.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Instead, we create a </a:t>
            </a:r>
            <a:r>
              <a:rPr lang="en-US" sz="2800" b="1" dirty="0"/>
              <a:t>virtual machine (VM)</a:t>
            </a:r>
            <a:r>
              <a:rPr lang="en-US" sz="2800" dirty="0"/>
              <a:t> that runs Kali Linux </a:t>
            </a:r>
            <a:r>
              <a:rPr lang="en-US" sz="2800" b="1" dirty="0"/>
              <a:t>inside</a:t>
            </a:r>
            <a:r>
              <a:rPr lang="en-US" sz="2800" dirty="0"/>
              <a:t> Windows, like an app.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This allows us to experiment with </a:t>
            </a:r>
            <a:r>
              <a:rPr lang="en-US" sz="2800" b="1" dirty="0"/>
              <a:t>cybersecurity tools</a:t>
            </a:r>
            <a:r>
              <a:rPr lang="en-US" sz="2800" dirty="0"/>
              <a:t> in Kali Linux without affecting our main operating system.</a:t>
            </a:r>
          </a:p>
        </p:txBody>
      </p:sp>
    </p:spTree>
    <p:extLst>
      <p:ext uri="{BB962C8B-B14F-4D97-AF65-F5344CB8AC3E}">
        <p14:creationId xmlns:p14="http://schemas.microsoft.com/office/powerpoint/2010/main" val="33267314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652B4-E04F-BA7C-8203-5B66039C8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07A59D1-4181-18C5-79C8-D3C72C81B7D0}"/>
              </a:ext>
            </a:extLst>
          </p:cNvPr>
          <p:cNvSpPr txBox="1"/>
          <p:nvPr/>
        </p:nvSpPr>
        <p:spPr>
          <a:xfrm>
            <a:off x="0" y="1126939"/>
            <a:ext cx="1219200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This lab helps us: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Understand </a:t>
            </a:r>
            <a:r>
              <a:rPr lang="en-US" sz="2800" b="1" dirty="0"/>
              <a:t>virtualization</a:t>
            </a:r>
            <a:r>
              <a:rPr lang="en-US" sz="2800" dirty="0"/>
              <a:t> and how to run different operating systems.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Learn how to install and configure </a:t>
            </a:r>
            <a:r>
              <a:rPr lang="en-US" sz="2800" b="1" dirty="0"/>
              <a:t>VirtualBox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Prepare for </a:t>
            </a:r>
            <a:r>
              <a:rPr lang="en-US" sz="2800" b="1" dirty="0"/>
              <a:t>cybersecurity tasks</a:t>
            </a:r>
            <a:r>
              <a:rPr lang="en-US" sz="2800" dirty="0"/>
              <a:t> in a safe virtual environment.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Use </a:t>
            </a:r>
            <a:r>
              <a:rPr lang="en-US" sz="2800" b="1" dirty="0"/>
              <a:t>Kali Linux tools</a:t>
            </a:r>
            <a:r>
              <a:rPr lang="en-US" sz="2800" dirty="0"/>
              <a:t> without affecting our main Windows system.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0186D376-A191-57BA-8D0F-5E19CB058A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262DF42F-7515-88C8-FF40-4A716BA0EEEB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3068101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4AFA9-CCC7-B1C0-E398-083E293DF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E933EB-AD78-44F8-3A5D-8F9BB11FB47F}"/>
              </a:ext>
            </a:extLst>
          </p:cNvPr>
          <p:cNvSpPr txBox="1"/>
          <p:nvPr/>
        </p:nvSpPr>
        <p:spPr>
          <a:xfrm>
            <a:off x="0" y="1126939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Final Thought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Think of </a:t>
            </a:r>
            <a:r>
              <a:rPr lang="en-US" sz="2800" b="1" dirty="0"/>
              <a:t>Oracle VirtualBox</a:t>
            </a:r>
            <a:r>
              <a:rPr lang="en-US" sz="2800" dirty="0"/>
              <a:t> as a </a:t>
            </a:r>
            <a:r>
              <a:rPr lang="en-US" sz="2800" b="1" dirty="0"/>
              <a:t>TV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 as a </a:t>
            </a:r>
            <a:r>
              <a:rPr lang="en-US" sz="2800" b="1" dirty="0"/>
              <a:t>video game console.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VirtualBox (TV)</a:t>
            </a:r>
            <a:r>
              <a:rPr lang="en-US" sz="2800" dirty="0"/>
              <a:t> is the platform that runs different operating systems.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Kali Linux (Game Console)</a:t>
            </a:r>
            <a:r>
              <a:rPr lang="en-US" sz="2800" dirty="0"/>
              <a:t> is the system we use inside VirtualBox to practice cybersecurity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835CD140-55CF-1D81-92DF-35FD44D0B1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68CAA7E7-DD5E-9A19-8B08-5504D4CD7A79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9375049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B5D31-B76C-FE12-64DA-3CF43631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63BD7DE-7686-B0D9-330F-0C1172541F6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r>
              <a:rPr kumimoji="0" sz="1000" b="0" i="0" u="none" strike="noStrike" kern="1200" cap="none" spc="23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1200" cap="none" spc="40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Faculty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of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and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Law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Peter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Faber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21BC0C-2076-08F3-DE51-682333DB3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95016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These guidelines are designed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support your learning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help you apply necessary techniques effectively. For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lab or assessment submissions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please follow instructions and complete tasks based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Canvas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If you have any questions, feel free to ask—I’m happy to help!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5D8BF61-E6FB-9A63-7350-A3B2944726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965463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00" b="1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Submission of Labs &amp; Assessments</a:t>
            </a:r>
          </a:p>
        </p:txBody>
      </p:sp>
    </p:spTree>
    <p:extLst>
      <p:ext uri="{BB962C8B-B14F-4D97-AF65-F5344CB8AC3E}">
        <p14:creationId xmlns:p14="http://schemas.microsoft.com/office/powerpoint/2010/main" val="38099623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7AE2E-97E0-BDCA-618B-720FE1F7F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3548F9-A26E-1B74-C2A0-A0350AC21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87376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Thank You</a:t>
            </a:r>
            <a:endParaRPr spc="-1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5BD2D9-AABA-65D7-AD99-6F5B8666F0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r>
              <a:rPr kumimoji="0" sz="1000" b="0" i="0" u="none" strike="noStrike" kern="0" cap="none" spc="23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0" cap="none" spc="40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Faculty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of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and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Law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Peter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Faber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C5F5B67-D420-B363-36D0-076510E9FACF}"/>
              </a:ext>
            </a:extLst>
          </p:cNvPr>
          <p:cNvSpPr txBox="1"/>
          <p:nvPr/>
        </p:nvSpPr>
        <p:spPr>
          <a:xfrm>
            <a:off x="206477" y="475748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Have a Great Learning Day!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47354F-B664-DD16-78CE-61C2CA4253AA}"/>
              </a:ext>
            </a:extLst>
          </p:cNvPr>
          <p:cNvSpPr txBox="1"/>
          <p:nvPr/>
        </p:nvSpPr>
        <p:spPr>
          <a:xfrm>
            <a:off x="206477" y="1150809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Feel free to reach out with any questions!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26A8C491-6C04-81E4-0F77-7812ABB2A303}"/>
              </a:ext>
            </a:extLst>
          </p:cNvPr>
          <p:cNvSpPr txBox="1"/>
          <p:nvPr/>
        </p:nvSpPr>
        <p:spPr>
          <a:xfrm>
            <a:off x="206476" y="1825870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Farshid Keivanian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550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CF7AF-964A-CD69-FFEC-A068CBC84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A2ABC11-CEDD-CE80-FBE1-F7E595F400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522D-CA81-A6C0-ED36-B4C08201D514}"/>
              </a:ext>
            </a:extLst>
          </p:cNvPr>
          <p:cNvSpPr txBox="1"/>
          <p:nvPr/>
        </p:nvSpPr>
        <p:spPr>
          <a:xfrm>
            <a:off x="0" y="1032387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Oracle VirtualBox Manager?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Oracle VirtualBox</a:t>
            </a:r>
            <a:r>
              <a:rPr lang="en-US" sz="2800" dirty="0"/>
              <a:t> is a </a:t>
            </a:r>
            <a:r>
              <a:rPr lang="en-US" sz="2800" b="1" dirty="0"/>
              <a:t>virtualization software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It allows us to run </a:t>
            </a:r>
            <a:r>
              <a:rPr lang="en-US" sz="2800" b="1" dirty="0"/>
              <a:t>multiple operating systems (like Kali Linux) inside our computer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Think of it like </a:t>
            </a:r>
            <a:r>
              <a:rPr lang="en-US" sz="2800" b="1" dirty="0"/>
              <a:t>a computer inside our computer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 of buying a separate computer for Kali Linux, we use </a:t>
            </a:r>
            <a:r>
              <a:rPr lang="en-US" sz="2800" b="1" dirty="0"/>
              <a:t>VirtualBox to create a virtual computer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631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51FFC-3890-60D2-E44E-DD6555DE5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C300B80-758A-1772-6B8D-D8DD12BA71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C8947A-304E-FDBD-47AC-A970987401B6}"/>
              </a:ext>
            </a:extLst>
          </p:cNvPr>
          <p:cNvSpPr txBox="1"/>
          <p:nvPr/>
        </p:nvSpPr>
        <p:spPr>
          <a:xfrm>
            <a:off x="0" y="1032387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Main Purpose of VirtualBox in this Lab: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</a:t>
            </a:r>
            <a:r>
              <a:rPr lang="en-US" sz="2800" b="1" dirty="0"/>
              <a:t>install and run Kali Linux</a:t>
            </a:r>
            <a:r>
              <a:rPr lang="en-US" sz="2800" dirty="0"/>
              <a:t> in a safe, isolated environment.</a:t>
            </a:r>
          </a:p>
        </p:txBody>
      </p:sp>
    </p:spTree>
    <p:extLst>
      <p:ext uri="{BB962C8B-B14F-4D97-AF65-F5344CB8AC3E}">
        <p14:creationId xmlns:p14="http://schemas.microsoft.com/office/powerpoint/2010/main" val="7503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CBEE0-79BB-C52B-0F0D-94F0BB8F0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C10B78D-6CBA-3021-FD78-5844BF8022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83637-1FF1-CCDD-AFA2-38353A525FBE}"/>
              </a:ext>
            </a:extLst>
          </p:cNvPr>
          <p:cNvSpPr txBox="1"/>
          <p:nvPr/>
        </p:nvSpPr>
        <p:spPr>
          <a:xfrm>
            <a:off x="0" y="103238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Kali Linux?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Kali Linux</a:t>
            </a:r>
            <a:r>
              <a:rPr lang="en-US" sz="2800" dirty="0"/>
              <a:t> is a special operating system designed for </a:t>
            </a:r>
            <a:r>
              <a:rPr lang="en-US" sz="2800" b="1" dirty="0"/>
              <a:t>penetration testing, cybersecurity, and ethical hacking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It comes with </a:t>
            </a:r>
            <a:r>
              <a:rPr lang="en-US" sz="2800" b="1" dirty="0"/>
              <a:t>many security tools</a:t>
            </a:r>
            <a:r>
              <a:rPr lang="en-US" sz="2800" dirty="0"/>
              <a:t> used by cybersecurity professionals.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Kali Linux is </a:t>
            </a:r>
            <a:r>
              <a:rPr lang="en-US" sz="2800" b="1" dirty="0"/>
              <a:t>based on Linux</a:t>
            </a:r>
            <a:r>
              <a:rPr lang="en-US" sz="2800" dirty="0"/>
              <a:t>, meaning it looks and works differently from Windows.</a:t>
            </a:r>
          </a:p>
        </p:txBody>
      </p:sp>
    </p:spTree>
    <p:extLst>
      <p:ext uri="{BB962C8B-B14F-4D97-AF65-F5344CB8AC3E}">
        <p14:creationId xmlns:p14="http://schemas.microsoft.com/office/powerpoint/2010/main" val="31388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415BD-2C26-E6B6-67E1-E73CB8102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8E28D45-FBB7-6419-6943-02E23D1ADB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2BD4-2A4A-037E-AAAA-9EBD7276B7C8}"/>
              </a:ext>
            </a:extLst>
          </p:cNvPr>
          <p:cNvSpPr txBox="1"/>
          <p:nvPr/>
        </p:nvSpPr>
        <p:spPr>
          <a:xfrm>
            <a:off x="0" y="103238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Main Purpose of Kali Linux in this Lab: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</a:t>
            </a:r>
            <a:r>
              <a:rPr lang="en-US" sz="2800" b="1" dirty="0"/>
              <a:t>practice cybersecurity skills</a:t>
            </a:r>
            <a:r>
              <a:rPr lang="en-US" sz="2800" dirty="0"/>
              <a:t> in a controlled environment.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explore tools that help in </a:t>
            </a:r>
            <a:r>
              <a:rPr lang="en-US" sz="2800" b="1" dirty="0"/>
              <a:t>ethical hacking, network security, and system security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29389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2599</Words>
  <Application>Microsoft Office PowerPoint</Application>
  <PresentationFormat>Widescreen</PresentationFormat>
  <Paragraphs>228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Wingdings</vt:lpstr>
      <vt:lpstr>1_Office Theme</vt:lpstr>
      <vt:lpstr>Preparation for Lab 2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Summary of Lab 2 (Week 4)</vt:lpstr>
      <vt:lpstr>Summary of Lab 2 (Week 4)</vt:lpstr>
      <vt:lpstr>Summary of Lab 2 (Week 4)</vt:lpstr>
      <vt:lpstr>Summary of Lab 2 (Week 4)</vt:lpstr>
      <vt:lpstr>Summary of Lab 2 (Week 4)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140</cp:revision>
  <dcterms:created xsi:type="dcterms:W3CDTF">2025-03-01T05:38:51Z</dcterms:created>
  <dcterms:modified xsi:type="dcterms:W3CDTF">2025-03-21T07:47:34Z</dcterms:modified>
</cp:coreProperties>
</file>

<file path=docProps/thumbnail.jpeg>
</file>